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1C4F-CFAC-4F80-B72F-264286577AE1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9798C-2AB7-4C2C-A8EF-FA47B8355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11125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KHATRA ADIBASI MAHAVIDYALAYA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E-CONTENT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EDUCATION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SEMESTER-V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(PROGRAMME)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SESSION: 2021-2022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TITLE: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 TO EDUCATIONAL TECHNOLOGY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CODE: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AP/EDN/501/DSE-1A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 TEACHING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 OF THE TEACHER: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AKINCHAN PAL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24DC1-A90C-81EA-FDEF-97C85172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অনুশিক্ষণের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সীমাবদ্ধতা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E5C512-0115-209D-78D2-CD52F395B5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উচ্চমানের</a:t>
            </a:r>
            <a:r>
              <a:rPr lang="en-US" dirty="0"/>
              <a:t> </a:t>
            </a:r>
            <a:r>
              <a:rPr lang="en-US" dirty="0" err="1"/>
              <a:t>প্রশিক্ষণ</a:t>
            </a:r>
            <a:r>
              <a:rPr lang="en-US" dirty="0"/>
              <a:t> </a:t>
            </a:r>
            <a:r>
              <a:rPr lang="en-US" dirty="0" err="1"/>
              <a:t>প্রাপ্ত</a:t>
            </a:r>
            <a:r>
              <a:rPr lang="en-US" dirty="0"/>
              <a:t>,  </a:t>
            </a:r>
            <a:r>
              <a:rPr lang="en-US" dirty="0" err="1"/>
              <a:t>দক্ষ</a:t>
            </a:r>
            <a:r>
              <a:rPr lang="en-US" dirty="0"/>
              <a:t> </a:t>
            </a:r>
            <a:r>
              <a:rPr lang="en-US" dirty="0" err="1"/>
              <a:t>বিশেষজ্ঞের</a:t>
            </a:r>
            <a:r>
              <a:rPr lang="en-US" dirty="0"/>
              <a:t> </a:t>
            </a:r>
            <a:r>
              <a:rPr lang="en-US" dirty="0" err="1"/>
              <a:t>অপ্রতুলতা</a:t>
            </a:r>
            <a:r>
              <a:rPr lang="en-US" dirty="0"/>
              <a:t>। </a:t>
            </a:r>
          </a:p>
          <a:p>
            <a:r>
              <a:rPr lang="en-US" dirty="0" err="1"/>
              <a:t>আধুনিক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en-US" dirty="0"/>
              <a:t> </a:t>
            </a:r>
            <a:r>
              <a:rPr lang="en-US" dirty="0" err="1"/>
              <a:t>সহায়ক</a:t>
            </a:r>
            <a:r>
              <a:rPr lang="en-US" dirty="0"/>
              <a:t> </a:t>
            </a:r>
            <a:r>
              <a:rPr lang="en-US" dirty="0" err="1"/>
              <a:t>উপকরণের</a:t>
            </a:r>
            <a:r>
              <a:rPr lang="en-US" dirty="0"/>
              <a:t> </a:t>
            </a:r>
            <a:r>
              <a:rPr lang="en-US" dirty="0" err="1"/>
              <a:t>অভাব</a:t>
            </a:r>
            <a:r>
              <a:rPr lang="en-US" dirty="0"/>
              <a:t>। </a:t>
            </a:r>
          </a:p>
          <a:p>
            <a:r>
              <a:rPr lang="en-US" dirty="0" err="1"/>
              <a:t>শিক্ষার্থী</a:t>
            </a:r>
            <a:r>
              <a:rPr lang="en-US" dirty="0"/>
              <a:t> – </a:t>
            </a:r>
            <a:r>
              <a:rPr lang="en-US" dirty="0" err="1"/>
              <a:t>শিক্ষকের</a:t>
            </a:r>
            <a:r>
              <a:rPr lang="en-US" dirty="0"/>
              <a:t> </a:t>
            </a:r>
            <a:r>
              <a:rPr lang="en-US" dirty="0" err="1"/>
              <a:t>পর্যাপ্ত</a:t>
            </a:r>
            <a:r>
              <a:rPr lang="en-US" dirty="0"/>
              <a:t> </a:t>
            </a:r>
            <a:r>
              <a:rPr lang="en-US" dirty="0" err="1"/>
              <a:t>অনুশীলনের</a:t>
            </a:r>
            <a:r>
              <a:rPr lang="en-US" dirty="0"/>
              <a:t> </a:t>
            </a:r>
            <a:r>
              <a:rPr lang="en-US" dirty="0" err="1"/>
              <a:t>অভাব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2843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801083"/>
          </a:xfrm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THANK YOU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C4BD-0F03-52E0-0BE4-E841EB277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76988"/>
            <a:ext cx="8689976" cy="2196942"/>
          </a:xfrm>
        </p:spPr>
        <p:txBody>
          <a:bodyPr>
            <a:normAutofit/>
          </a:bodyPr>
          <a:lstStyle/>
          <a:p>
            <a:r>
              <a:rPr lang="en-US" sz="8800" b="1" dirty="0" err="1">
                <a:solidFill>
                  <a:schemeClr val="accent5"/>
                </a:solidFill>
              </a:rPr>
              <a:t>অনুশিক্ষণ</a:t>
            </a:r>
            <a:endParaRPr lang="en-US" sz="8800" b="1" dirty="0">
              <a:solidFill>
                <a:schemeClr val="accent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6CAEA2-08E1-BFA4-54E2-7B7E3214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762000"/>
            <a:ext cx="8688388" cy="3962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TEACHING</a:t>
            </a:r>
          </a:p>
          <a:p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53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91B98-079A-FDD0-3F65-FD882FB2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অনুশিক্ষণের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ধারণা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978F6-091B-3D45-DD65-0FD103838F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Micro Teaching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অনুশিক্ষণ</a:t>
            </a:r>
            <a:r>
              <a:rPr lang="en-US" dirty="0"/>
              <a:t> </a:t>
            </a:r>
            <a:r>
              <a:rPr lang="en-US" dirty="0" err="1"/>
              <a:t>হল</a:t>
            </a:r>
            <a:r>
              <a:rPr lang="en-US" dirty="0"/>
              <a:t> </a:t>
            </a:r>
            <a:r>
              <a:rPr lang="en-US" dirty="0" err="1"/>
              <a:t>শিক্ষণ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অনুশীলনের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ধরণের</a:t>
            </a:r>
            <a:r>
              <a:rPr lang="en-US" dirty="0"/>
              <a:t> </a:t>
            </a:r>
            <a:r>
              <a:rPr lang="en-US" dirty="0" err="1"/>
              <a:t>প্রক্রিয়া</a:t>
            </a:r>
            <a:r>
              <a:rPr lang="en-US" dirty="0"/>
              <a:t> </a:t>
            </a:r>
            <a:r>
              <a:rPr lang="en-US" dirty="0" err="1"/>
              <a:t>যেখানে</a:t>
            </a:r>
            <a:r>
              <a:rPr lang="en-US" dirty="0"/>
              <a:t> </a:t>
            </a:r>
            <a:r>
              <a:rPr lang="en-US" dirty="0" err="1"/>
              <a:t>স্বল্প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, </a:t>
            </a:r>
            <a:r>
              <a:rPr lang="en-US" dirty="0" err="1"/>
              <a:t>সীমিত</a:t>
            </a:r>
            <a:r>
              <a:rPr lang="en-US" dirty="0"/>
              <a:t> </a:t>
            </a:r>
            <a:r>
              <a:rPr lang="en-US" dirty="0" err="1"/>
              <a:t>পাঠ্যবিষয়</a:t>
            </a:r>
            <a:r>
              <a:rPr lang="en-US" dirty="0"/>
              <a:t> ও </a:t>
            </a:r>
            <a:r>
              <a:rPr lang="en-US" dirty="0" err="1"/>
              <a:t>অল্প</a:t>
            </a:r>
            <a:r>
              <a:rPr lang="en-US" dirty="0"/>
              <a:t> </a:t>
            </a:r>
            <a:r>
              <a:rPr lang="en-US" dirty="0" err="1"/>
              <a:t>সংখ্যক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শিক্ষার্থীর</a:t>
            </a:r>
            <a:r>
              <a:rPr lang="en-US" dirty="0"/>
              <a:t> </a:t>
            </a:r>
            <a:r>
              <a:rPr lang="en-US" dirty="0" err="1"/>
              <a:t>সমন্বয়ে</a:t>
            </a:r>
            <a:r>
              <a:rPr lang="en-US" dirty="0"/>
              <a:t> </a:t>
            </a:r>
            <a:r>
              <a:rPr lang="en-US" dirty="0" err="1"/>
              <a:t>গঠিত</a:t>
            </a:r>
            <a:r>
              <a:rPr lang="en-US" dirty="0"/>
              <a:t> </a:t>
            </a:r>
            <a:r>
              <a:rPr lang="en-US" dirty="0" err="1"/>
              <a:t>পরিবেশে</a:t>
            </a:r>
            <a:r>
              <a:rPr lang="en-US" dirty="0"/>
              <a:t> </a:t>
            </a:r>
            <a:r>
              <a:rPr lang="en-US" dirty="0" err="1"/>
              <a:t>শিক্ষকদের</a:t>
            </a:r>
            <a:r>
              <a:rPr lang="en-US" dirty="0"/>
              <a:t> </a:t>
            </a:r>
            <a:r>
              <a:rPr lang="en-US" dirty="0" err="1"/>
              <a:t>শিক্ষণ</a:t>
            </a:r>
            <a:r>
              <a:rPr lang="en-US" dirty="0"/>
              <a:t> </a:t>
            </a:r>
            <a:r>
              <a:rPr lang="en-US" dirty="0" err="1"/>
              <a:t>দক্ষতার</a:t>
            </a:r>
            <a:r>
              <a:rPr lang="en-US" dirty="0"/>
              <a:t> </a:t>
            </a:r>
            <a:r>
              <a:rPr lang="en-US" dirty="0" err="1"/>
              <a:t>অনুশীলন</a:t>
            </a:r>
            <a:r>
              <a:rPr lang="en-US" dirty="0"/>
              <a:t> </a:t>
            </a:r>
            <a:r>
              <a:rPr lang="en-US" dirty="0" err="1"/>
              <a:t>করানো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 ।</a:t>
            </a:r>
          </a:p>
          <a:p>
            <a:r>
              <a:rPr lang="en-US" dirty="0"/>
              <a:t>1961 </a:t>
            </a:r>
            <a:r>
              <a:rPr lang="en-US" dirty="0" err="1"/>
              <a:t>সালে</a:t>
            </a:r>
            <a:r>
              <a:rPr lang="en-US" dirty="0"/>
              <a:t> </a:t>
            </a:r>
            <a:r>
              <a:rPr lang="en-US" dirty="0" err="1"/>
              <a:t>স্ট্যানফোর্ড</a:t>
            </a:r>
            <a:r>
              <a:rPr lang="en-US" dirty="0"/>
              <a:t> </a:t>
            </a:r>
            <a:r>
              <a:rPr lang="en-US" dirty="0" err="1"/>
              <a:t>বিশ্ববিদ্যালয়ের</a:t>
            </a:r>
            <a:r>
              <a:rPr lang="en-US" dirty="0"/>
              <a:t> </a:t>
            </a:r>
            <a:r>
              <a:rPr lang="en-US" dirty="0" err="1"/>
              <a:t>গবেষক</a:t>
            </a:r>
            <a:r>
              <a:rPr lang="en-US" dirty="0"/>
              <a:t> Allen </a:t>
            </a:r>
            <a:r>
              <a:rPr lang="en-US" dirty="0" err="1"/>
              <a:t>সর্বপ্রথম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en-US" dirty="0"/>
              <a:t> </a:t>
            </a:r>
            <a:r>
              <a:rPr lang="en-US" dirty="0" err="1"/>
              <a:t>ব্যবস্থায়</a:t>
            </a:r>
            <a:r>
              <a:rPr lang="en-US" dirty="0"/>
              <a:t> </a:t>
            </a:r>
            <a:r>
              <a:rPr lang="en-US" dirty="0" err="1"/>
              <a:t>শিক্ষাদানের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,  </a:t>
            </a:r>
            <a:r>
              <a:rPr lang="en-US" dirty="0" err="1"/>
              <a:t>টেপরেকর্ডার</a:t>
            </a:r>
            <a:r>
              <a:rPr lang="en-US" dirty="0"/>
              <a:t> </a:t>
            </a:r>
            <a:r>
              <a:rPr lang="en-US" dirty="0" err="1"/>
              <a:t>ব্যবহারের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ব্যবস্থার</a:t>
            </a:r>
            <a:r>
              <a:rPr lang="en-US" dirty="0"/>
              <a:t> </a:t>
            </a:r>
            <a:r>
              <a:rPr lang="en-US" dirty="0" err="1"/>
              <a:t>প্রচলন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 </a:t>
            </a:r>
          </a:p>
          <a:p>
            <a:r>
              <a:rPr lang="en-US" dirty="0"/>
              <a:t>According to Allen ( 1966 ) : “ Micro Teaching is scaled down Teaching encounter in class size and time. “</a:t>
            </a:r>
          </a:p>
        </p:txBody>
      </p:sp>
    </p:spTree>
    <p:extLst>
      <p:ext uri="{BB962C8B-B14F-4D97-AF65-F5344CB8AC3E}">
        <p14:creationId xmlns:p14="http://schemas.microsoft.com/office/powerpoint/2010/main" xmlns="" val="4622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198A0-255B-48B6-F97D-C2A4FFAB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29812"/>
          </a:xfrm>
        </p:spPr>
        <p:txBody>
          <a:bodyPr/>
          <a:lstStyle/>
          <a:p>
            <a:r>
              <a:rPr lang="en-US" b="1" dirty="0" err="1">
                <a:solidFill>
                  <a:schemeClr val="accent5"/>
                </a:solidFill>
              </a:rPr>
              <a:t>অনুশিক্ষণের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বৈশিষ্ট্য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br>
              <a:rPr lang="en-US" b="1" dirty="0">
                <a:solidFill>
                  <a:schemeClr val="accent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8B2F55-09AF-D105-2B1E-6DD85D8A8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26857"/>
            <a:ext cx="10363826" cy="3424107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নতুন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অভিজ্ঞতা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পরীক্ষণ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 ও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উদ্ভাবন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শক্তির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বিকাশ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।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শিক্ষক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প্রশিক্ষণ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কৌশলের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দক্ষতা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বৃদ্ধি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।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ক্ষুদ্র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আকারের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শিক্ষণ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প্রক্রিয়া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।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পর্যাপ্ত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প্রতিবার্তার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মাধ্যমে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ত্রুটি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সংশোধনের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সুযোগ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। 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ব্যক্তিগত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প্রশিক্ষণের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সুযোগ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। 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শিক্ষার্থী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শিক্ষকের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সুযোগ্য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হিসেবে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নিজেকে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প্রতিষ্ঠিত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করার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সুযোগ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। 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গবেষণার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সুযোগ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41367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AEF84-5097-EF98-CDE1-D4DB05E0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অনুশিক্ষণের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নীতিসমূহ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E519B7-BF46-6E08-DE87-5BE24133F9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10896600" cy="4953000"/>
          </a:xfrm>
        </p:spPr>
        <p:txBody>
          <a:bodyPr>
            <a:noAutofit/>
          </a:bodyPr>
          <a:lstStyle/>
          <a:p>
            <a:r>
              <a:rPr lang="en-US" sz="2400" dirty="0" err="1"/>
              <a:t>শিক্ষণ</a:t>
            </a:r>
            <a:r>
              <a:rPr lang="en-US" sz="2400" dirty="0"/>
              <a:t> </a:t>
            </a:r>
            <a:r>
              <a:rPr lang="en-US" sz="2400" dirty="0" err="1"/>
              <a:t>দক্ষতাটি</a:t>
            </a:r>
            <a:r>
              <a:rPr lang="en-US" sz="2400" dirty="0"/>
              <a:t> </a:t>
            </a:r>
            <a:r>
              <a:rPr lang="en-US" sz="2400" dirty="0" err="1"/>
              <a:t>অনুশীলনযোগ্য</a:t>
            </a:r>
            <a:r>
              <a:rPr lang="en-US" sz="2400" dirty="0"/>
              <a:t> </a:t>
            </a:r>
            <a:r>
              <a:rPr lang="en-US" sz="2400" dirty="0" err="1"/>
              <a:t>পর্যবেক্ষণযোগ্য,নিয়ন্ত্রণযোগ্য</a:t>
            </a:r>
            <a:r>
              <a:rPr lang="en-US" sz="2400" dirty="0"/>
              <a:t>, </a:t>
            </a:r>
            <a:r>
              <a:rPr lang="en-US" sz="2400" dirty="0" err="1"/>
              <a:t>পরিবর্তনযোগ্য</a:t>
            </a:r>
            <a:r>
              <a:rPr lang="en-US" sz="2400" dirty="0"/>
              <a:t>, পরিমাপনযোগ্য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সংজ্ঞায়িত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</a:p>
          <a:p>
            <a:r>
              <a:rPr lang="en-US" sz="2400" dirty="0" err="1"/>
              <a:t>অনুশিক্ষণ</a:t>
            </a:r>
            <a:r>
              <a:rPr lang="en-US" sz="2400" dirty="0"/>
              <a:t> </a:t>
            </a:r>
            <a:r>
              <a:rPr lang="en-US" sz="2400" dirty="0" err="1"/>
              <a:t>পর্বে</a:t>
            </a:r>
            <a:r>
              <a:rPr lang="en-US" sz="2400" dirty="0"/>
              <a:t> </a:t>
            </a:r>
            <a:r>
              <a:rPr lang="en-US" sz="2400" dirty="0" err="1"/>
              <a:t>প্রতিবার্তা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ঋদ্ধায়ন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অংশ</a:t>
            </a:r>
            <a:r>
              <a:rPr lang="en-US" sz="2400" dirty="0"/>
              <a:t>। </a:t>
            </a:r>
            <a:r>
              <a:rPr lang="en-US" sz="2400" dirty="0" err="1"/>
              <a:t>তাৎক্ষণিক</a:t>
            </a:r>
            <a:r>
              <a:rPr lang="en-US" sz="2400" dirty="0"/>
              <a:t> </a:t>
            </a:r>
            <a:r>
              <a:rPr lang="en-US" sz="2400" dirty="0" err="1"/>
              <a:t>সমালোচনামূলক</a:t>
            </a:r>
            <a:r>
              <a:rPr lang="en-US" sz="2400" dirty="0"/>
              <a:t> </a:t>
            </a:r>
            <a:r>
              <a:rPr lang="en-US" sz="2400" dirty="0" err="1"/>
              <a:t>প্রতিবার্তা</a:t>
            </a:r>
            <a:r>
              <a:rPr lang="en-US" sz="2400" dirty="0"/>
              <a:t> </a:t>
            </a:r>
            <a:r>
              <a:rPr lang="en-US" sz="2400" dirty="0" err="1"/>
              <a:t>শিক্ষার্থী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পারদর্শিতার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বিশেষ</a:t>
            </a:r>
            <a:r>
              <a:rPr lang="en-US" sz="2400" dirty="0"/>
              <a:t> </a:t>
            </a:r>
            <a:r>
              <a:rPr lang="en-US" sz="2400" dirty="0" err="1"/>
              <a:t>দিক</a:t>
            </a:r>
            <a:r>
              <a:rPr lang="en-US" sz="2400" dirty="0"/>
              <a:t> </a:t>
            </a:r>
            <a:r>
              <a:rPr lang="en-US" sz="2400" dirty="0" err="1"/>
              <a:t>কে</a:t>
            </a:r>
            <a:r>
              <a:rPr lang="en-US" sz="2400" dirty="0"/>
              <a:t> </a:t>
            </a:r>
            <a:r>
              <a:rPr lang="en-US" sz="2400" dirty="0" err="1"/>
              <a:t>ফোকাস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কেন্দ্রীভূত</a:t>
            </a:r>
            <a:r>
              <a:rPr lang="en-US" sz="2400" dirty="0"/>
              <a:t> </a:t>
            </a:r>
            <a:r>
              <a:rPr lang="en-US" sz="2400" dirty="0" err="1"/>
              <a:t>প্রতিবার্তা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উন্নয়নের</a:t>
            </a:r>
            <a:r>
              <a:rPr lang="en-US" sz="2400" dirty="0"/>
              <a:t> </a:t>
            </a:r>
            <a:r>
              <a:rPr lang="en-US" sz="2400" dirty="0" err="1"/>
              <a:t>জন্য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পুনঃপরিকল্পনা</a:t>
            </a:r>
            <a:r>
              <a:rPr lang="en-US" sz="2400" dirty="0"/>
              <a:t> </a:t>
            </a:r>
            <a:r>
              <a:rPr lang="en-US" sz="2400" dirty="0" err="1"/>
              <a:t>গ্রহণ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সম্ভব</a:t>
            </a:r>
            <a:r>
              <a:rPr lang="en-US" sz="2400" dirty="0"/>
              <a:t> ।</a:t>
            </a:r>
          </a:p>
          <a:p>
            <a:r>
              <a:rPr lang="en-US" sz="2400" dirty="0" err="1"/>
              <a:t>অনুশিক্ষণে</a:t>
            </a:r>
            <a:r>
              <a:rPr lang="en-US" sz="2400" dirty="0"/>
              <a:t> </a:t>
            </a:r>
            <a:r>
              <a:rPr lang="en-US" sz="2400" dirty="0" err="1"/>
              <a:t>পাঠের</a:t>
            </a:r>
            <a:r>
              <a:rPr lang="en-US" sz="2400" dirty="0"/>
              <a:t> </a:t>
            </a:r>
            <a:r>
              <a:rPr lang="en-US" sz="2400" dirty="0" err="1"/>
              <a:t>সময়</a:t>
            </a:r>
            <a:r>
              <a:rPr lang="en-US" sz="2400" dirty="0"/>
              <a:t> </a:t>
            </a:r>
            <a:r>
              <a:rPr lang="en-US" sz="2400" dirty="0" err="1"/>
              <a:t>পরিসর</a:t>
            </a:r>
            <a:r>
              <a:rPr lang="en-US" sz="2400" dirty="0"/>
              <a:t> , </a:t>
            </a:r>
            <a:r>
              <a:rPr lang="en-US" sz="2400" dirty="0" err="1"/>
              <a:t>শিক্ষার্থীর</a:t>
            </a:r>
            <a:r>
              <a:rPr lang="en-US" sz="2400" dirty="0"/>
              <a:t> </a:t>
            </a:r>
            <a:r>
              <a:rPr lang="en-US" sz="2400" dirty="0" err="1"/>
              <a:t>সংখ্যা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তত্ত্বাবধান</a:t>
            </a:r>
            <a:r>
              <a:rPr lang="en-US" sz="2400" dirty="0"/>
              <a:t> –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উচ্চ</a:t>
            </a:r>
            <a:r>
              <a:rPr lang="en-US" sz="2400" dirty="0"/>
              <a:t> </a:t>
            </a:r>
            <a:r>
              <a:rPr lang="en-US" sz="2400" dirty="0" err="1"/>
              <a:t>মাত্রায়</a:t>
            </a:r>
            <a:r>
              <a:rPr lang="en-US" sz="2400" dirty="0"/>
              <a:t> </a:t>
            </a:r>
            <a:r>
              <a:rPr lang="en-US" sz="2400" dirty="0" err="1"/>
              <a:t>নিয়ন্ত্রণ</a:t>
            </a:r>
            <a:r>
              <a:rPr lang="en-US" sz="2400" dirty="0"/>
              <a:t> </a:t>
            </a:r>
            <a:r>
              <a:rPr lang="en-US" sz="2400" dirty="0" err="1"/>
              <a:t>আরোপিত</a:t>
            </a:r>
            <a:r>
              <a:rPr lang="en-US" sz="2400" dirty="0"/>
              <a:t> </a:t>
            </a:r>
            <a:r>
              <a:rPr lang="en-US" sz="2400" dirty="0" err="1"/>
              <a:t>হয়</a:t>
            </a:r>
            <a:r>
              <a:rPr lang="en-US" sz="2400" dirty="0"/>
              <a:t>। </a:t>
            </a:r>
          </a:p>
          <a:p>
            <a:r>
              <a:rPr lang="en-US" sz="2400" dirty="0" err="1"/>
              <a:t>অনুশিক্ষনে</a:t>
            </a:r>
            <a:r>
              <a:rPr lang="en-US" sz="2400" dirty="0"/>
              <a:t> </a:t>
            </a:r>
            <a:r>
              <a:rPr lang="en-US" sz="2400" dirty="0" err="1"/>
              <a:t>শিক্ষণ-প্রতিবার্তা</a:t>
            </a:r>
            <a:r>
              <a:rPr lang="en-US" sz="2400" dirty="0"/>
              <a:t> -</a:t>
            </a:r>
            <a:r>
              <a:rPr lang="en-US" sz="2400" dirty="0" err="1"/>
              <a:t>পুনঃশিক্ষণ</a:t>
            </a:r>
            <a:r>
              <a:rPr lang="en-US" sz="2400" dirty="0"/>
              <a:t> </a:t>
            </a:r>
            <a:r>
              <a:rPr lang="en-US" sz="2400" dirty="0" err="1"/>
              <a:t>সহ</a:t>
            </a:r>
            <a:r>
              <a:rPr lang="en-US" sz="2400" dirty="0"/>
              <a:t> </a:t>
            </a:r>
            <a:r>
              <a:rPr lang="en-US" sz="2400" dirty="0" err="1"/>
              <a:t>স্কিনারের</a:t>
            </a:r>
            <a:r>
              <a:rPr lang="en-US" sz="2400" dirty="0"/>
              <a:t> </a:t>
            </a:r>
            <a:r>
              <a:rPr lang="en-US" sz="2400" dirty="0" err="1"/>
              <a:t>আচরণ</a:t>
            </a:r>
            <a:r>
              <a:rPr lang="en-US" sz="2400" dirty="0"/>
              <a:t> </a:t>
            </a:r>
            <a:r>
              <a:rPr lang="en-US" sz="2400" dirty="0" err="1"/>
              <a:t>রূপদান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তত্ত্বকে</a:t>
            </a:r>
            <a:r>
              <a:rPr lang="en-US" sz="2400" dirty="0"/>
              <a:t> </a:t>
            </a:r>
            <a:r>
              <a:rPr lang="en-US" sz="2400" dirty="0" err="1"/>
              <a:t>প্রয়োগ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</a:p>
        </p:txBody>
      </p:sp>
    </p:spTree>
    <p:extLst>
      <p:ext uri="{BB962C8B-B14F-4D97-AF65-F5344CB8AC3E}">
        <p14:creationId xmlns:p14="http://schemas.microsoft.com/office/powerpoint/2010/main" xmlns="" val="191411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6E1BE-C4C7-DC0C-17B6-FA66F151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</a:rPr>
              <a:t>অনুশিক্ষণের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</a:rPr>
              <a:t>চক্র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87A8E88-DECB-ACF9-3729-589D51A721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0000" y="2586181"/>
            <a:ext cx="6659418" cy="3833091"/>
          </a:xfrm>
        </p:spPr>
      </p:pic>
    </p:spTree>
    <p:extLst>
      <p:ext uri="{BB962C8B-B14F-4D97-AF65-F5344CB8AC3E}">
        <p14:creationId xmlns:p14="http://schemas.microsoft.com/office/powerpoint/2010/main" xmlns="" val="193290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200E6-210D-E724-E641-D7028A0A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অনুশিক্ষণ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কুন্ডলী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0C45410-5298-E38E-42C8-47374865DE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5610" y="2366963"/>
            <a:ext cx="6497284" cy="4181387"/>
          </a:xfrm>
        </p:spPr>
      </p:pic>
    </p:spTree>
    <p:extLst>
      <p:ext uri="{BB962C8B-B14F-4D97-AF65-F5344CB8AC3E}">
        <p14:creationId xmlns:p14="http://schemas.microsoft.com/office/powerpoint/2010/main" xmlns="" val="45968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43CFB-E1E5-F50D-C857-3493BD03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অনুশিক্ষণের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পর্যায়সমূহ</a:t>
            </a:r>
            <a:r>
              <a:rPr lang="en-US" dirty="0"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507EC-BF0E-8E6D-9867-B2121C97B5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অনুশিক্ষণ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  <a:r>
              <a:rPr lang="en-US" dirty="0" err="1"/>
              <a:t>তিনটি</a:t>
            </a:r>
            <a:r>
              <a:rPr lang="en-US" dirty="0"/>
              <a:t> </a:t>
            </a:r>
            <a:r>
              <a:rPr lang="en-US" dirty="0" err="1"/>
              <a:t>পর্যায়ে</a:t>
            </a:r>
            <a:r>
              <a:rPr lang="en-US" dirty="0"/>
              <a:t> </a:t>
            </a:r>
            <a:r>
              <a:rPr lang="en-US" dirty="0" err="1"/>
              <a:t>সংগঠিত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 </a:t>
            </a:r>
            <a:r>
              <a:rPr lang="en-US" dirty="0" err="1"/>
              <a:t>যথা</a:t>
            </a:r>
            <a:r>
              <a:rPr lang="en-US" dirty="0"/>
              <a:t>-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জ্ঞানার্জন</a:t>
            </a:r>
            <a:r>
              <a:rPr lang="en-US" dirty="0"/>
              <a:t> </a:t>
            </a:r>
            <a:r>
              <a:rPr lang="en-US" dirty="0" err="1"/>
              <a:t>পর্যায়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দক্ষতার্জন</a:t>
            </a:r>
            <a:r>
              <a:rPr lang="en-US" dirty="0"/>
              <a:t> </a:t>
            </a:r>
            <a:r>
              <a:rPr lang="en-US" dirty="0" err="1"/>
              <a:t>পর্যায়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সঞ্চালনের</a:t>
            </a:r>
            <a:r>
              <a:rPr lang="en-US" dirty="0"/>
              <a:t> </a:t>
            </a:r>
            <a:r>
              <a:rPr lang="en-US" dirty="0" err="1"/>
              <a:t>পর্যায়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D87430-976F-7DE0-8754-7C30078A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59" y="3048865"/>
            <a:ext cx="6893427" cy="34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88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9F574-F016-EF08-C29B-EE7EF197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অনুশিক্ষণের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সুবিধা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416070-ADD3-765A-232D-86732CB90B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10363826" cy="3424107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শিক্ষার্থী</a:t>
            </a:r>
            <a:r>
              <a:rPr lang="en-US" dirty="0">
                <a:solidFill>
                  <a:srgbClr val="00B050"/>
                </a:solidFill>
              </a:rPr>
              <a:t> – </a:t>
            </a:r>
            <a:r>
              <a:rPr lang="en-US" dirty="0" err="1">
                <a:solidFill>
                  <a:srgbClr val="00B050"/>
                </a:solidFill>
              </a:rPr>
              <a:t>শিক্ষকের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মধ্যে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শিক্ষণ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দক্ষতা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বৃদ্ধি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 err="1">
                <a:solidFill>
                  <a:srgbClr val="00B050"/>
                </a:solidFill>
              </a:rPr>
              <a:t>শিক্ষার্থী</a:t>
            </a:r>
            <a:r>
              <a:rPr lang="en-US" dirty="0">
                <a:solidFill>
                  <a:srgbClr val="00B050"/>
                </a:solidFill>
              </a:rPr>
              <a:t> – </a:t>
            </a:r>
            <a:r>
              <a:rPr lang="en-US" dirty="0" err="1">
                <a:solidFill>
                  <a:srgbClr val="00B050"/>
                </a:solidFill>
              </a:rPr>
              <a:t>শিক্ষকের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আচরণ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সংশোধন</a:t>
            </a:r>
            <a:r>
              <a:rPr lang="en-US" dirty="0">
                <a:solidFill>
                  <a:srgbClr val="00B050"/>
                </a:solidFill>
              </a:rPr>
              <a:t> , </a:t>
            </a:r>
            <a:r>
              <a:rPr lang="en-US" dirty="0" err="1">
                <a:solidFill>
                  <a:srgbClr val="00B050"/>
                </a:solidFill>
              </a:rPr>
              <a:t>পরিমার্জন</a:t>
            </a:r>
            <a:r>
              <a:rPr lang="en-US" dirty="0">
                <a:solidFill>
                  <a:srgbClr val="00B050"/>
                </a:solidFill>
              </a:rPr>
              <a:t> ও </a:t>
            </a:r>
            <a:r>
              <a:rPr lang="en-US" dirty="0" err="1">
                <a:solidFill>
                  <a:srgbClr val="00B050"/>
                </a:solidFill>
              </a:rPr>
              <a:t>মিথস্ক্রিয়ার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উন্নতি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বৃদ্ধি</a:t>
            </a:r>
            <a:r>
              <a:rPr lang="en-US" dirty="0">
                <a:solidFill>
                  <a:srgbClr val="00B050"/>
                </a:solidFill>
              </a:rPr>
              <a:t> ।</a:t>
            </a:r>
          </a:p>
          <a:p>
            <a:r>
              <a:rPr lang="en-US" dirty="0" err="1">
                <a:solidFill>
                  <a:srgbClr val="00B050"/>
                </a:solidFill>
              </a:rPr>
              <a:t>সহজ</a:t>
            </a:r>
            <a:r>
              <a:rPr lang="en-US" dirty="0">
                <a:solidFill>
                  <a:srgbClr val="00B050"/>
                </a:solidFill>
              </a:rPr>
              <a:t> ও </a:t>
            </a:r>
            <a:r>
              <a:rPr lang="en-US" dirty="0" err="1">
                <a:solidFill>
                  <a:srgbClr val="00B050"/>
                </a:solidFill>
              </a:rPr>
              <a:t>সরল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পরিস্থিতিতে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শিক্ষার্থী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শিক্ষক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শিক্ষণ</a:t>
            </a: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দক্ষতার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পারদর্শিতা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লাভ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করার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বাস্তব</a:t>
            </a:r>
            <a:r>
              <a:rPr lang="en-US" dirty="0">
                <a:solidFill>
                  <a:srgbClr val="00B050"/>
                </a:solidFill>
              </a:rPr>
              <a:t> ও </a:t>
            </a:r>
            <a:r>
              <a:rPr lang="en-US" dirty="0" err="1">
                <a:solidFill>
                  <a:srgbClr val="00B050"/>
                </a:solidFill>
              </a:rPr>
              <a:t>প্রকৃত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শ্রেণিকক্ষের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শিক্ষণ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পরিবেশ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তৈরি</a:t>
            </a:r>
            <a:r>
              <a:rPr lang="en-US" dirty="0">
                <a:solidFill>
                  <a:srgbClr val="00B05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61500366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297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Droplet</vt:lpstr>
      <vt:lpstr>Slide 1</vt:lpstr>
      <vt:lpstr>অনুশিক্ষণ</vt:lpstr>
      <vt:lpstr>অনুশিক্ষণের ধারণা</vt:lpstr>
      <vt:lpstr>অনুশিক্ষণের বৈশিষ্ট্য  </vt:lpstr>
      <vt:lpstr>অনুশিক্ষণের নীতিসমূহ- </vt:lpstr>
      <vt:lpstr>অনুশিক্ষণের চক্র </vt:lpstr>
      <vt:lpstr>অনুশিক্ষণ কুন্ডলী</vt:lpstr>
      <vt:lpstr>অনুশিক্ষণের পর্যায়সমূহ-</vt:lpstr>
      <vt:lpstr>অনুশিক্ষণের সুবিধা</vt:lpstr>
      <vt:lpstr>অনুশিক্ষণের সীমাবদ্ধতা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অনুশিক্ষণ</dc:title>
  <dc:creator>sukantamahata88@gmail.com</dc:creator>
  <cp:lastModifiedBy>Akinchan</cp:lastModifiedBy>
  <cp:revision>12</cp:revision>
  <dcterms:created xsi:type="dcterms:W3CDTF">2024-06-10T10:18:58Z</dcterms:created>
  <dcterms:modified xsi:type="dcterms:W3CDTF">2024-06-12T17:04:05Z</dcterms:modified>
</cp:coreProperties>
</file>